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76" r:id="rId8"/>
    <p:sldId id="259" r:id="rId9"/>
    <p:sldId id="262" r:id="rId10"/>
    <p:sldId id="265" r:id="rId11"/>
    <p:sldId id="266" r:id="rId12"/>
    <p:sldId id="268" r:id="rId13"/>
    <p:sldId id="269" r:id="rId14"/>
    <p:sldId id="260" r:id="rId15"/>
    <p:sldId id="270" r:id="rId16"/>
    <p:sldId id="272" r:id="rId17"/>
    <p:sldId id="273" r:id="rId18"/>
    <p:sldId id="271" r:id="rId19"/>
    <p:sldId id="274" r:id="rId20"/>
    <p:sldId id="275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9/6/2023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8.xml"/><Relationship Id="rId6" Type="http://schemas.microsoft.com/office/2017/06/relationships/model3d" Target="../media/model3d3.glb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17/06/relationships/model3d" Target="../media/model3d1.glb"/><Relationship Id="rId4" Type="http://schemas.microsoft.com/office/2017/06/relationships/model3d" Target="../media/model3d4.glb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8.xml"/><Relationship Id="rId6" Type="http://schemas.microsoft.com/office/2017/06/relationships/model3d" Target="../media/model3d3.glb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17/06/relationships/model3d" Target="../media/model3d1.glb"/><Relationship Id="rId4" Type="http://schemas.microsoft.com/office/2017/06/relationships/model3d" Target="../media/model3d4.glb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         BY : Yasmeen Yasser Mohamed</a:t>
            </a:r>
          </a:p>
          <a:p>
            <a:r>
              <a:rPr lang="en-US" altLang="en-US" dirty="0"/>
              <a:t>Supervised by : Eng. Mahmoud Samir</a:t>
            </a:r>
          </a:p>
          <a:p>
            <a:r>
              <a:rPr lang="en-US" altLang="en-US" dirty="0"/>
              <a:t>                          Eng. Shehab Ahmed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307"/>
                  </p:ext>
                </p:extLst>
              </p:nvPr>
            </p:nvGraphicFramePr>
            <p:xfrm>
              <a:off x="7617850" y="2970595"/>
              <a:ext cx="2670237" cy="8850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0237" cy="885091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119901" ay="3608514" az="1039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0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7850" y="2970595"/>
                <a:ext cx="2670237" cy="88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50410"/>
                  </p:ext>
                </p:extLst>
              </p:nvPr>
            </p:nvGraphicFramePr>
            <p:xfrm>
              <a:off x="7826918" y="3792880"/>
              <a:ext cx="2299447" cy="78764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99447" cy="78764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613354" ay="2723443" az="4389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1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6918" y="3792880"/>
                <a:ext cx="2299447" cy="78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7297"/>
                  </p:ext>
                </p:extLst>
              </p:nvPr>
            </p:nvGraphicFramePr>
            <p:xfrm>
              <a:off x="7770907" y="4506514"/>
              <a:ext cx="2364124" cy="78891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124" cy="788911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611171" ay="2768784" az="44295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61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0907" y="4506514"/>
                <a:ext cx="2364124" cy="78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167232"/>
                  </p:ext>
                </p:extLst>
              </p:nvPr>
            </p:nvGraphicFramePr>
            <p:xfrm>
              <a:off x="5587254" y="1213686"/>
              <a:ext cx="6203906" cy="44640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03906" cy="446400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957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7254" y="1213686"/>
                <a:ext cx="6203906" cy="4464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5">
            <a:extLst>
              <a:ext uri="{FF2B5EF4-FFF2-40B4-BE49-F238E27FC236}">
                <a16:creationId xmlns:a16="http://schemas.microsoft.com/office/drawing/2014/main" id="{10FCB626-39E9-ACE4-1D8A-53AA176F5C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SMART HOME SYSTEM </a:t>
            </a:r>
          </a:p>
        </p:txBody>
      </p:sp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14FD5A-6C37-09FE-C883-F1CB75600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747669"/>
            <a:ext cx="4474745" cy="31537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admin could control that:</a:t>
            </a:r>
          </a:p>
          <a:p>
            <a:endParaRPr lang="en-US" dirty="0"/>
          </a:p>
          <a:p>
            <a:r>
              <a:rPr lang="en-US" dirty="0"/>
              <a:t>-Room1</a:t>
            </a:r>
          </a:p>
          <a:p>
            <a:r>
              <a:rPr lang="en-US" dirty="0"/>
              <a:t>-Room2</a:t>
            </a:r>
          </a:p>
          <a:p>
            <a:r>
              <a:rPr lang="en-US" dirty="0"/>
              <a:t>-Room3</a:t>
            </a:r>
          </a:p>
          <a:p>
            <a:r>
              <a:rPr lang="en-US" dirty="0"/>
              <a:t>-Room4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-TV</a:t>
            </a:r>
          </a:p>
          <a:p>
            <a:r>
              <a:rPr lang="en-US" dirty="0"/>
              <a:t>-AIR </a:t>
            </a:r>
            <a:r>
              <a:rPr lang="en-US" dirty="0" err="1"/>
              <a:t>condationer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0A1A2-77A2-F543-184C-05373FB17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2182" y="203924"/>
            <a:ext cx="4474746" cy="428169"/>
          </a:xfrm>
        </p:spPr>
        <p:txBody>
          <a:bodyPr>
            <a:normAutofit/>
          </a:bodyPr>
          <a:lstStyle/>
          <a:p>
            <a:r>
              <a:rPr lang="en-US" sz="2000" b="1" dirty="0"/>
              <a:t>Admin mode: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76A77-5CB0-C58B-C28A-EF2E342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19" y="343024"/>
            <a:ext cx="3498418" cy="2607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5EF62-BC20-3E50-16B0-A86CA814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19" y="3257316"/>
            <a:ext cx="3574961" cy="26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27A6-7649-4178-A349-13B5036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Admin mode:</a:t>
            </a:r>
          </a:p>
        </p:txBody>
      </p:sp>
      <p:sp>
        <p:nvSpPr>
          <p:cNvPr id="3" name="TextBox 3rd Floor" descr="3rd Floor">
            <a:extLst>
              <a:ext uri="{FF2B5EF4-FFF2-40B4-BE49-F238E27FC236}">
                <a16:creationId xmlns:a16="http://schemas.microsoft.com/office/drawing/2014/main" id="{8C24E564-E5F0-4614-86E5-0AB12CA528F8}"/>
              </a:ext>
            </a:extLst>
          </p:cNvPr>
          <p:cNvSpPr txBox="1"/>
          <p:nvPr/>
        </p:nvSpPr>
        <p:spPr>
          <a:xfrm>
            <a:off x="672325" y="589277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Room1</a:t>
            </a:r>
          </a:p>
        </p:txBody>
      </p:sp>
      <p:grpSp>
        <p:nvGrpSpPr>
          <p:cNvPr id="9" name="Divider 1">
            <a:extLst>
              <a:ext uri="{FF2B5EF4-FFF2-40B4-BE49-F238E27FC236}">
                <a16:creationId xmlns:a16="http://schemas.microsoft.com/office/drawing/2014/main" id="{5542E4F2-66F0-418A-A167-0647CDAA2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11376" y="3854924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011698-6370-463A-9B9D-6D89A588E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6B9D127F-324A-48B3-8789-62D7E530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" name="TextBox 2rd Floor" descr="2nd Floor">
            <a:extLst>
              <a:ext uri="{FF2B5EF4-FFF2-40B4-BE49-F238E27FC236}">
                <a16:creationId xmlns:a16="http://schemas.microsoft.com/office/drawing/2014/main" id="{7A5F85AF-1D80-487A-95AD-9BDDF17960F0}"/>
              </a:ext>
            </a:extLst>
          </p:cNvPr>
          <p:cNvSpPr txBox="1"/>
          <p:nvPr/>
        </p:nvSpPr>
        <p:spPr>
          <a:xfrm>
            <a:off x="3623218" y="5692722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Room2</a:t>
            </a:r>
          </a:p>
        </p:txBody>
      </p:sp>
      <p:grpSp>
        <p:nvGrpSpPr>
          <p:cNvPr id="6" name="Divider 2">
            <a:extLst>
              <a:ext uri="{FF2B5EF4-FFF2-40B4-BE49-F238E27FC236}">
                <a16:creationId xmlns:a16="http://schemas.microsoft.com/office/drawing/2014/main" id="{55479C2D-3B1A-41B2-9D5F-02BBB8D4C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3358054" y="3782016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749A2E-8C64-4509-A4FE-26C37368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2F5915FC-21E6-4594-A31F-6A9835DD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" name="TextBox 1st Floor" descr="1st Floor">
            <a:extLst>
              <a:ext uri="{FF2B5EF4-FFF2-40B4-BE49-F238E27FC236}">
                <a16:creationId xmlns:a16="http://schemas.microsoft.com/office/drawing/2014/main" id="{E01733A0-A792-42C2-ABA4-5DF1EBE334B0}"/>
              </a:ext>
            </a:extLst>
          </p:cNvPr>
          <p:cNvSpPr txBox="1"/>
          <p:nvPr/>
        </p:nvSpPr>
        <p:spPr>
          <a:xfrm>
            <a:off x="9452288" y="5835610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Room4</a:t>
            </a:r>
          </a:p>
        </p:txBody>
      </p:sp>
      <p:grpSp>
        <p:nvGrpSpPr>
          <p:cNvPr id="17" name="Divider 2">
            <a:extLst>
              <a:ext uri="{FF2B5EF4-FFF2-40B4-BE49-F238E27FC236}">
                <a16:creationId xmlns:a16="http://schemas.microsoft.com/office/drawing/2014/main" id="{64A24A6B-D752-60F8-7D6A-7AF1E502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612966" y="3597183"/>
            <a:ext cx="4239827" cy="211015"/>
            <a:chOff x="8187070" y="1740886"/>
            <a:chExt cx="4182806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2213E2-ECDF-BE40-D4FA-762F38370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6BE74A84-D560-0BA7-422E-3F7B8F60B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Box 1st Floor" descr="1st Floor">
            <a:extLst>
              <a:ext uri="{FF2B5EF4-FFF2-40B4-BE49-F238E27FC236}">
                <a16:creationId xmlns:a16="http://schemas.microsoft.com/office/drawing/2014/main" id="{0A34DAA6-60E2-F178-4AB9-2E940DAF260E}"/>
              </a:ext>
            </a:extLst>
          </p:cNvPr>
          <p:cNvSpPr txBox="1"/>
          <p:nvPr/>
        </p:nvSpPr>
        <p:spPr>
          <a:xfrm>
            <a:off x="6667114" y="5715658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C42CEA-40F2-B17E-7E3E-805CCF3A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8" y="2686083"/>
            <a:ext cx="2408163" cy="16411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33EC1-DA09-0B96-9468-7D3CB883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95" y="2592938"/>
            <a:ext cx="2442887" cy="17342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681C97-2856-5FD7-3660-39AF50B4C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36" y="2592938"/>
            <a:ext cx="2447925" cy="164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D23A2A-5E58-8D5F-3866-49434556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44" y="2497688"/>
            <a:ext cx="25527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9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27A6-7649-4178-A349-13B5036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Admin mode:</a:t>
            </a:r>
          </a:p>
        </p:txBody>
      </p:sp>
      <p:sp>
        <p:nvSpPr>
          <p:cNvPr id="3" name="TextBox 3rd Floor" descr="3rd Floor">
            <a:extLst>
              <a:ext uri="{FF2B5EF4-FFF2-40B4-BE49-F238E27FC236}">
                <a16:creationId xmlns:a16="http://schemas.microsoft.com/office/drawing/2014/main" id="{8C24E564-E5F0-4614-86E5-0AB12CA528F8}"/>
              </a:ext>
            </a:extLst>
          </p:cNvPr>
          <p:cNvSpPr txBox="1"/>
          <p:nvPr/>
        </p:nvSpPr>
        <p:spPr>
          <a:xfrm>
            <a:off x="2652235" y="5681904"/>
            <a:ext cx="65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TV</a:t>
            </a:r>
          </a:p>
        </p:txBody>
      </p:sp>
      <p:grpSp>
        <p:nvGrpSpPr>
          <p:cNvPr id="9" name="Divider 1">
            <a:extLst>
              <a:ext uri="{FF2B5EF4-FFF2-40B4-BE49-F238E27FC236}">
                <a16:creationId xmlns:a16="http://schemas.microsoft.com/office/drawing/2014/main" id="{5542E4F2-66F0-418A-A167-0647CDAA2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3859411" y="3763484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011698-6370-463A-9B9D-6D89A588E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6B9D127F-324A-48B3-8789-62D7E530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" name="TextBox 2rd Floor" descr="2nd Floor">
            <a:extLst>
              <a:ext uri="{FF2B5EF4-FFF2-40B4-BE49-F238E27FC236}">
                <a16:creationId xmlns:a16="http://schemas.microsoft.com/office/drawing/2014/main" id="{7A5F85AF-1D80-487A-95AD-9BDDF17960F0}"/>
              </a:ext>
            </a:extLst>
          </p:cNvPr>
          <p:cNvSpPr txBox="1"/>
          <p:nvPr/>
        </p:nvSpPr>
        <p:spPr>
          <a:xfrm>
            <a:off x="8070463" y="5666398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Air Conditioner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A545D-3670-ABA7-0BED-809050DC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784" y="2309300"/>
            <a:ext cx="2917134" cy="1937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DBA6E6-4905-262B-45F3-D774C395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435" y="2626128"/>
            <a:ext cx="2999449" cy="18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14FD5A-6C37-09FE-C883-F1CB75600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747669"/>
            <a:ext cx="4474746" cy="2828651"/>
          </a:xfrm>
        </p:spPr>
        <p:txBody>
          <a:bodyPr>
            <a:normAutofit/>
          </a:bodyPr>
          <a:lstStyle/>
          <a:p>
            <a:r>
              <a:rPr lang="en-US" dirty="0"/>
              <a:t>The guest could control that:</a:t>
            </a:r>
          </a:p>
          <a:p>
            <a:endParaRPr lang="en-US" dirty="0"/>
          </a:p>
          <a:p>
            <a:r>
              <a:rPr lang="en-US" dirty="0"/>
              <a:t>-Room1</a:t>
            </a:r>
          </a:p>
          <a:p>
            <a:r>
              <a:rPr lang="en-US" dirty="0"/>
              <a:t>-Room2</a:t>
            </a:r>
          </a:p>
          <a:p>
            <a:r>
              <a:rPr lang="en-US" dirty="0"/>
              <a:t>-Room3</a:t>
            </a:r>
          </a:p>
          <a:p>
            <a:r>
              <a:rPr lang="en-US" dirty="0"/>
              <a:t>-Room4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0A1A2-77A2-F543-184C-05373FB17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2182" y="203924"/>
            <a:ext cx="4474746" cy="428169"/>
          </a:xfrm>
        </p:spPr>
        <p:txBody>
          <a:bodyPr>
            <a:normAutofit/>
          </a:bodyPr>
          <a:lstStyle/>
          <a:p>
            <a:r>
              <a:rPr lang="en-US" sz="2000" b="1" dirty="0"/>
              <a:t>Guest mode: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F7024-892B-6F4E-88AF-191FD498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435" y="1096645"/>
            <a:ext cx="3865245" cy="28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2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27A6-7649-4178-A349-13B5036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Guest</a:t>
            </a:r>
            <a:r>
              <a:rPr lang="en-US" sz="2400" b="1" dirty="0"/>
              <a:t> mode:</a:t>
            </a:r>
          </a:p>
        </p:txBody>
      </p:sp>
      <p:sp>
        <p:nvSpPr>
          <p:cNvPr id="3" name="TextBox 3rd Floor" descr="3rd Floor">
            <a:extLst>
              <a:ext uri="{FF2B5EF4-FFF2-40B4-BE49-F238E27FC236}">
                <a16:creationId xmlns:a16="http://schemas.microsoft.com/office/drawing/2014/main" id="{8C24E564-E5F0-4614-86E5-0AB12CA528F8}"/>
              </a:ext>
            </a:extLst>
          </p:cNvPr>
          <p:cNvSpPr txBox="1"/>
          <p:nvPr/>
        </p:nvSpPr>
        <p:spPr>
          <a:xfrm>
            <a:off x="672325" y="589277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Room1</a:t>
            </a:r>
          </a:p>
        </p:txBody>
      </p:sp>
      <p:grpSp>
        <p:nvGrpSpPr>
          <p:cNvPr id="9" name="Divider 1">
            <a:extLst>
              <a:ext uri="{FF2B5EF4-FFF2-40B4-BE49-F238E27FC236}">
                <a16:creationId xmlns:a16="http://schemas.microsoft.com/office/drawing/2014/main" id="{5542E4F2-66F0-418A-A167-0647CDAA2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11376" y="3854924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011698-6370-463A-9B9D-6D89A588E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6B9D127F-324A-48B3-8789-62D7E530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" name="TextBox 2rd Floor" descr="2nd Floor">
            <a:extLst>
              <a:ext uri="{FF2B5EF4-FFF2-40B4-BE49-F238E27FC236}">
                <a16:creationId xmlns:a16="http://schemas.microsoft.com/office/drawing/2014/main" id="{7A5F85AF-1D80-487A-95AD-9BDDF17960F0}"/>
              </a:ext>
            </a:extLst>
          </p:cNvPr>
          <p:cNvSpPr txBox="1"/>
          <p:nvPr/>
        </p:nvSpPr>
        <p:spPr>
          <a:xfrm>
            <a:off x="3623218" y="5692722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Room2</a:t>
            </a:r>
          </a:p>
        </p:txBody>
      </p:sp>
      <p:grpSp>
        <p:nvGrpSpPr>
          <p:cNvPr id="6" name="Divider 2">
            <a:extLst>
              <a:ext uri="{FF2B5EF4-FFF2-40B4-BE49-F238E27FC236}">
                <a16:creationId xmlns:a16="http://schemas.microsoft.com/office/drawing/2014/main" id="{55479C2D-3B1A-41B2-9D5F-02BBB8D4C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3358054" y="3782016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749A2E-8C64-4509-A4FE-26C37368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2F5915FC-21E6-4594-A31F-6A9835DD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" name="TextBox 1st Floor" descr="1st Floor">
            <a:extLst>
              <a:ext uri="{FF2B5EF4-FFF2-40B4-BE49-F238E27FC236}">
                <a16:creationId xmlns:a16="http://schemas.microsoft.com/office/drawing/2014/main" id="{E01733A0-A792-42C2-ABA4-5DF1EBE334B0}"/>
              </a:ext>
            </a:extLst>
          </p:cNvPr>
          <p:cNvSpPr txBox="1"/>
          <p:nvPr/>
        </p:nvSpPr>
        <p:spPr>
          <a:xfrm>
            <a:off x="9452288" y="5835610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Room4</a:t>
            </a:r>
          </a:p>
        </p:txBody>
      </p:sp>
      <p:grpSp>
        <p:nvGrpSpPr>
          <p:cNvPr id="17" name="Divider 2">
            <a:extLst>
              <a:ext uri="{FF2B5EF4-FFF2-40B4-BE49-F238E27FC236}">
                <a16:creationId xmlns:a16="http://schemas.microsoft.com/office/drawing/2014/main" id="{64A24A6B-D752-60F8-7D6A-7AF1E502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612966" y="3597183"/>
            <a:ext cx="4239827" cy="211015"/>
            <a:chOff x="8187070" y="1740886"/>
            <a:chExt cx="4182806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2213E2-ECDF-BE40-D4FA-762F38370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6BE74A84-D560-0BA7-422E-3F7B8F60B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Box 1st Floor" descr="1st Floor">
            <a:extLst>
              <a:ext uri="{FF2B5EF4-FFF2-40B4-BE49-F238E27FC236}">
                <a16:creationId xmlns:a16="http://schemas.microsoft.com/office/drawing/2014/main" id="{0A34DAA6-60E2-F178-4AB9-2E940DAF260E}"/>
              </a:ext>
            </a:extLst>
          </p:cNvPr>
          <p:cNvSpPr txBox="1"/>
          <p:nvPr/>
        </p:nvSpPr>
        <p:spPr>
          <a:xfrm>
            <a:off x="6667114" y="5715658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Room3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C42CEA-40F2-B17E-7E3E-805CCF3A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8" y="2686083"/>
            <a:ext cx="2408163" cy="16411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33EC1-DA09-0B96-9468-7D3CB883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95" y="2592938"/>
            <a:ext cx="2442887" cy="17342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681C97-2856-5FD7-3660-39AF50B4C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36" y="2592938"/>
            <a:ext cx="2447925" cy="1647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D23A2A-5E58-8D5F-3866-49434556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44" y="2497688"/>
            <a:ext cx="25527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2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8E12-A8F4-7810-1F12-8D578310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7" y="1940560"/>
            <a:ext cx="7181083" cy="4246880"/>
          </a:xfrm>
        </p:spPr>
        <p:txBody>
          <a:bodyPr>
            <a:normAutofit/>
          </a:bodyPr>
          <a:lstStyle/>
          <a:p>
            <a:r>
              <a:rPr lang="en-US" dirty="0"/>
              <a:t>Anytime if the user feel that he didn’t need to use the system anymore he could return to </a:t>
            </a:r>
            <a:r>
              <a:rPr lang="en-US" dirty="0" err="1"/>
              <a:t>moodes</a:t>
            </a:r>
            <a:r>
              <a:rPr lang="en-US" dirty="0"/>
              <a:t> page and  press enter ’=‘ </a:t>
            </a:r>
            <a:br>
              <a:rPr lang="en-US" dirty="0"/>
            </a:br>
            <a:r>
              <a:rPr lang="en-US" dirty="0"/>
              <a:t>so in this time the system will stop taking orders and waiting for new action come to him from the door MCU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8659-10F9-0725-E5B4-78063079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70" y="1806892"/>
            <a:ext cx="3451310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5BED-2CBA-3D34-C08F-E35365F7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 Slave MCU WILL START FUNCTION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40FC5B-1CA3-D63B-A488-9E56F8FB7825}"/>
              </a:ext>
            </a:extLst>
          </p:cNvPr>
          <p:cNvSpPr txBox="1">
            <a:spLocks/>
          </p:cNvSpPr>
          <p:nvPr/>
        </p:nvSpPr>
        <p:spPr>
          <a:xfrm>
            <a:off x="2235200" y="1889760"/>
            <a:ext cx="7985760" cy="4856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When the Master MCU Take the order he will send it to the slave MCU TO Execute him: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1-it will light the Rooms on and off.</a:t>
            </a:r>
          </a:p>
          <a:p>
            <a:endParaRPr lang="en-US" dirty="0"/>
          </a:p>
          <a:p>
            <a:r>
              <a:rPr lang="en-US" dirty="0"/>
              <a:t>2-it will turn tv on or off.     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3-it will read the temperature sensor and decide if it will turn the air conditioner on or not .</a:t>
            </a:r>
          </a:p>
          <a:p>
            <a:endParaRPr lang="en-US" dirty="0"/>
          </a:p>
          <a:p>
            <a:r>
              <a:rPr lang="en-US" dirty="0"/>
              <a:t>4- any time the switch pressed it will turn air conditioner on no matter the room temperature.</a:t>
            </a:r>
          </a:p>
          <a:p>
            <a:endParaRPr lang="en-US" dirty="0"/>
          </a:p>
          <a:p>
            <a:r>
              <a:rPr lang="en-US" dirty="0"/>
              <a:t>5-it will display any action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127576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89BA-C2E3-F353-0A0F-798F373E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17" y="3176906"/>
            <a:ext cx="10066523" cy="4178934"/>
          </a:xfrm>
        </p:spPr>
        <p:txBody>
          <a:bodyPr>
            <a:normAutofit/>
          </a:bodyPr>
          <a:lstStyle/>
          <a:p>
            <a:r>
              <a:rPr lang="en-US" sz="44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8604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59" y="-266330"/>
            <a:ext cx="1722131" cy="4740675"/>
          </a:xfrm>
        </p:spPr>
        <p:txBody>
          <a:bodyPr>
            <a:normAutofit/>
          </a:bodyPr>
          <a:lstStyle/>
          <a:p>
            <a:r>
              <a:rPr lang="en-US" dirty="0"/>
              <a:t>FRONT:</a:t>
            </a:r>
            <a:br>
              <a:rPr lang="en-US" dirty="0"/>
            </a:br>
            <a:r>
              <a:rPr lang="en-US" sz="2000" dirty="0"/>
              <a:t>1-home door.</a:t>
            </a:r>
            <a:br>
              <a:rPr lang="en-US" sz="2000" dirty="0"/>
            </a:br>
            <a:r>
              <a:rPr lang="en-US" sz="2000" dirty="0"/>
              <a:t>2-garage door. </a:t>
            </a:r>
            <a:br>
              <a:rPr lang="en-US" sz="2000" dirty="0"/>
            </a:br>
            <a:r>
              <a:rPr lang="en-US" sz="2000" dirty="0"/>
              <a:t>3-LDR to detect the time (morning, evening, in between).</a:t>
            </a:r>
            <a:br>
              <a:rPr lang="en-US" sz="2000" dirty="0"/>
            </a:br>
            <a:r>
              <a:rPr lang="en-US" sz="2000" dirty="0"/>
              <a:t>4-bell.</a:t>
            </a:r>
            <a:br>
              <a:rPr lang="en-US" sz="2000" dirty="0"/>
            </a:br>
            <a:r>
              <a:rPr lang="en-US" sz="2000" dirty="0"/>
              <a:t>5-3 </a:t>
            </a:r>
            <a:r>
              <a:rPr lang="en-US" sz="2000" dirty="0" err="1"/>
              <a:t>ststes</a:t>
            </a:r>
            <a:r>
              <a:rPr lang="en-US" sz="2000" dirty="0"/>
              <a:t> </a:t>
            </a:r>
            <a:r>
              <a:rPr lang="en-US" sz="2000" dirty="0" err="1"/>
              <a:t>leds</a:t>
            </a:r>
            <a:r>
              <a:rPr lang="en-US" sz="2000" dirty="0"/>
              <a:t> 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House Front" descr="3D House, full model, smaller">
                <a:extLst>
                  <a:ext uri="{FF2B5EF4-FFF2-40B4-BE49-F238E27FC236}">
                    <a16:creationId xmlns:a16="http://schemas.microsoft.com/office/drawing/2014/main" id="{28ECCF86-AAD8-4883-9DE6-03184B26F5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578435"/>
                  </p:ext>
                </p:extLst>
              </p:nvPr>
            </p:nvGraphicFramePr>
            <p:xfrm>
              <a:off x="448782" y="4674477"/>
              <a:ext cx="1645308" cy="8911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45308" cy="891119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-5273347" ay="4321846" az="-52668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22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House Front" descr="3D House, full model, smaller">
                <a:extLst>
                  <a:ext uri="{FF2B5EF4-FFF2-40B4-BE49-F238E27FC236}">
                    <a16:creationId xmlns:a16="http://schemas.microsoft.com/office/drawing/2014/main" id="{28ECCF86-AAD8-4883-9DE6-03184B26F5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82" y="4674477"/>
                <a:ext cx="1645308" cy="89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994994"/>
                  </p:ext>
                </p:extLst>
              </p:nvPr>
            </p:nvGraphicFramePr>
            <p:xfrm>
              <a:off x="2464462" y="5408322"/>
              <a:ext cx="5214502" cy="886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14502" cy="88689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4462" y="5408322"/>
                <a:ext cx="5214502" cy="886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630234"/>
                  </p:ext>
                </p:extLst>
              </p:nvPr>
            </p:nvGraphicFramePr>
            <p:xfrm>
              <a:off x="2495874" y="3795198"/>
              <a:ext cx="5198763" cy="8880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198763" cy="888022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5874" y="3795198"/>
                <a:ext cx="5198763" cy="88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302113"/>
                  </p:ext>
                </p:extLst>
              </p:nvPr>
            </p:nvGraphicFramePr>
            <p:xfrm>
              <a:off x="2559589" y="1611190"/>
              <a:ext cx="5064584" cy="13618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064584" cy="1361809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9589" y="1611190"/>
                <a:ext cx="5064584" cy="136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Roof" descr="3D House Roof, front view, separated from the rest of the house diagram">
                <a:extLst>
                  <a:ext uri="{FF2B5EF4-FFF2-40B4-BE49-F238E27FC236}">
                    <a16:creationId xmlns:a16="http://schemas.microsoft.com/office/drawing/2014/main" id="{68C46967-3FB5-406C-84BE-5D0C669B16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625007"/>
                  </p:ext>
                </p:extLst>
              </p:nvPr>
            </p:nvGraphicFramePr>
            <p:xfrm>
              <a:off x="2528973" y="474050"/>
              <a:ext cx="5175492" cy="102160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175492" cy="1021609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Roof" descr="3D House Roof, front view, separated from the rest of the house diagram">
                <a:extLst>
                  <a:ext uri="{FF2B5EF4-FFF2-40B4-BE49-F238E27FC236}">
                    <a16:creationId xmlns:a16="http://schemas.microsoft.com/office/drawing/2014/main" id="{68C46967-3FB5-406C-84BE-5D0C669B1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8973" y="474050"/>
                <a:ext cx="5175492" cy="1021609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ine and dot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118731" y="3753900"/>
            <a:ext cx="3738751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Air conditioner: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We represent it as motor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It has two modes: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1-the system control it by comparing the temperature with the temperature read by the temperature sensor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2-the user could control it by switch 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TV: 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We represent it as led 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HOME CONTINTES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4 Rooms: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We  represent it as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Leds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896" y="1468561"/>
            <a:ext cx="2288623" cy="686999"/>
          </a:xfrm>
        </p:spPr>
        <p:txBody>
          <a:bodyPr>
            <a:normAutofit fontScale="90000"/>
          </a:bodyPr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PROTEUS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138743"/>
                  </p:ext>
                </p:extLst>
              </p:nvPr>
            </p:nvGraphicFramePr>
            <p:xfrm>
              <a:off x="39886" y="2629781"/>
              <a:ext cx="1633270" cy="1385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3270" cy="138583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House Full Side" descr="3D House, full model, smaller, side view">
                <a:extLst>
                  <a:ext uri="{FF2B5EF4-FFF2-40B4-BE49-F238E27FC236}">
                    <a16:creationId xmlns:a16="http://schemas.microsoft.com/office/drawing/2014/main" id="{C16129E1-2271-4CFE-83D1-F983909194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6" y="2629781"/>
                <a:ext cx="1633270" cy="138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159700"/>
                  </p:ext>
                </p:extLst>
              </p:nvPr>
            </p:nvGraphicFramePr>
            <p:xfrm>
              <a:off x="3019578" y="5348072"/>
              <a:ext cx="4024751" cy="10073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24751" cy="1007394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1st floor Side" descr="3D House Level 1, side view, separated from the rest of the house diagram">
                <a:extLst>
                  <a:ext uri="{FF2B5EF4-FFF2-40B4-BE49-F238E27FC236}">
                    <a16:creationId xmlns:a16="http://schemas.microsoft.com/office/drawing/2014/main" id="{2BF6FF98-B0D1-4AAE-8D57-B8CA0CFF6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578" y="5348072"/>
                <a:ext cx="4024751" cy="100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454222"/>
                  </p:ext>
                </p:extLst>
              </p:nvPr>
            </p:nvGraphicFramePr>
            <p:xfrm>
              <a:off x="3044272" y="3733030"/>
              <a:ext cx="4022448" cy="101235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22448" cy="101235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2nd Floor Side" descr="3D House Level 2, side view, separated from the rest of the house diagram">
                <a:extLst>
                  <a:ext uri="{FF2B5EF4-FFF2-40B4-BE49-F238E27FC236}">
                    <a16:creationId xmlns:a16="http://schemas.microsoft.com/office/drawing/2014/main" id="{CFCBB30C-FF62-4DF2-BEBB-4E507874A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4272" y="3733030"/>
                <a:ext cx="4022448" cy="101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4513874"/>
                  </p:ext>
                </p:extLst>
              </p:nvPr>
            </p:nvGraphicFramePr>
            <p:xfrm>
              <a:off x="3091606" y="1468561"/>
              <a:ext cx="3921031" cy="164706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921031" cy="1647066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3rd Floor Side" descr="3D House Level 3, side view, separated from the rest of the house diagram">
                <a:extLst>
                  <a:ext uri="{FF2B5EF4-FFF2-40B4-BE49-F238E27FC236}">
                    <a16:creationId xmlns:a16="http://schemas.microsoft.com/office/drawing/2014/main" id="{A153D371-BB42-4AE6-9C53-3A7BEB942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1606" y="1468561"/>
                <a:ext cx="3921031" cy="1647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470762"/>
                  </p:ext>
                </p:extLst>
              </p:nvPr>
            </p:nvGraphicFramePr>
            <p:xfrm>
              <a:off x="3040001" y="406438"/>
              <a:ext cx="4073917" cy="115683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073917" cy="1156832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Roof Side" descr="3D House Roof, side view, separated from the rest of the house diagram">
                <a:extLst>
                  <a:ext uri="{FF2B5EF4-FFF2-40B4-BE49-F238E27FC236}">
                    <a16:creationId xmlns:a16="http://schemas.microsoft.com/office/drawing/2014/main" id="{A0207BCB-F755-4B3B-BD62-79E220D0A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0001" y="406438"/>
                <a:ext cx="4073917" cy="1156832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Bottom Divider">
            <a:extLst>
              <a:ext uri="{FF2B5EF4-FFF2-40B4-BE49-F238E27FC236}">
                <a16:creationId xmlns:a16="http://schemas.microsoft.com/office/drawing/2014/main" id="{A73BBC22-504F-4077-93B5-C70A35A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4959666"/>
            <a:ext cx="3409517" cy="211015"/>
            <a:chOff x="8187070" y="1740886"/>
            <a:chExt cx="3409517" cy="21101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146F1D-40B2-44B0-8CC5-A7BAB2AA7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and dot 25">
              <a:extLst>
                <a:ext uri="{FF2B5EF4-FFF2-40B4-BE49-F238E27FC236}">
                  <a16:creationId xmlns:a16="http://schemas.microsoft.com/office/drawing/2014/main" id="{4400F7A5-9056-4FBE-9DD2-6E2A70C8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3" name="Middle Divider">
            <a:extLst>
              <a:ext uri="{FF2B5EF4-FFF2-40B4-BE49-F238E27FC236}">
                <a16:creationId xmlns:a16="http://schemas.microsoft.com/office/drawing/2014/main" id="{4485E7BD-48DB-4BA1-A6AB-E3099C91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30422"/>
            <a:ext cx="3409517" cy="211015"/>
            <a:chOff x="8187070" y="1740886"/>
            <a:chExt cx="3409517" cy="21101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BCF8A7-AA99-441F-9AD2-8536F7ED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and dot 25">
              <a:extLst>
                <a:ext uri="{FF2B5EF4-FFF2-40B4-BE49-F238E27FC236}">
                  <a16:creationId xmlns:a16="http://schemas.microsoft.com/office/drawing/2014/main" id="{3F7F28B0-2D32-47DD-AC0E-951974907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0" name="Top Divider">
            <a:extLst>
              <a:ext uri="{FF2B5EF4-FFF2-40B4-BE49-F238E27FC236}">
                <a16:creationId xmlns:a16="http://schemas.microsoft.com/office/drawing/2014/main" id="{6D2D42DE-61EE-4290-9EC3-2D9AB606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EAB0EC-C3CB-47E6-9B3B-71B858405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and dot 25">
              <a:extLst>
                <a:ext uri="{FF2B5EF4-FFF2-40B4-BE49-F238E27FC236}">
                  <a16:creationId xmlns:a16="http://schemas.microsoft.com/office/drawing/2014/main" id="{CC1A943B-5E19-4E85-8B9F-4A27BB30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2" name="TextBox 1st Floor" descr="1st FLOOR: &#10;Panoramic window allows natural light to flow into the house">
            <a:extLst>
              <a:ext uri="{FF2B5EF4-FFF2-40B4-BE49-F238E27FC236}">
                <a16:creationId xmlns:a16="http://schemas.microsoft.com/office/drawing/2014/main" id="{229EF21A-3897-4010-889B-0020EDCCD3D5}"/>
              </a:ext>
            </a:extLst>
          </p:cNvPr>
          <p:cNvSpPr txBox="1"/>
          <p:nvPr/>
        </p:nvSpPr>
        <p:spPr>
          <a:xfrm>
            <a:off x="8216267" y="5324035"/>
            <a:ext cx="352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Panoramic window allows natural light to flow into the house </a:t>
            </a:r>
          </a:p>
        </p:txBody>
      </p:sp>
      <p:sp>
        <p:nvSpPr>
          <p:cNvPr id="21" name="TextBox 2nd Floor" descr="2nd FLOOR:&#10;Stone tiling is delightfully accompanied by soft grey tones">
            <a:extLst>
              <a:ext uri="{FF2B5EF4-FFF2-40B4-BE49-F238E27FC236}">
                <a16:creationId xmlns:a16="http://schemas.microsoft.com/office/drawing/2014/main" id="{311207BA-510F-4CC2-B95E-F9A57549F64D}"/>
              </a:ext>
            </a:extLst>
          </p:cNvPr>
          <p:cNvSpPr txBox="1"/>
          <p:nvPr/>
        </p:nvSpPr>
        <p:spPr>
          <a:xfrm>
            <a:off x="8216267" y="3747044"/>
            <a:ext cx="352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Stone tiling is delightfully accompanied by soft grey tones </a:t>
            </a:r>
          </a:p>
        </p:txBody>
      </p:sp>
      <p:sp>
        <p:nvSpPr>
          <p:cNvPr id="20" name="TextBox 3rd Floor" descr="3rd FLOOR: &#10;Large terrace finished in cool grey for the perfect neutral effect">
            <a:extLst>
              <a:ext uri="{FF2B5EF4-FFF2-40B4-BE49-F238E27FC236}">
                <a16:creationId xmlns:a16="http://schemas.microsoft.com/office/drawing/2014/main" id="{7EF3B4B3-FB3D-4E7E-80AF-055BB0C8F0D2}"/>
              </a:ext>
            </a:extLst>
          </p:cNvPr>
          <p:cNvSpPr txBox="1"/>
          <p:nvPr/>
        </p:nvSpPr>
        <p:spPr>
          <a:xfrm>
            <a:off x="8216267" y="2170053"/>
            <a:ext cx="352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FLOOR: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Large terrace finished in cool grey for the perfect neutral effect </a:t>
            </a:r>
          </a:p>
        </p:txBody>
      </p:sp>
      <p:sp>
        <p:nvSpPr>
          <p:cNvPr id="19" name="TextBox Roof" descr="ROOF: &#10;Stepped rear design offers attractive viewing profile">
            <a:extLst>
              <a:ext uri="{FF2B5EF4-FFF2-40B4-BE49-F238E27FC236}">
                <a16:creationId xmlns:a16="http://schemas.microsoft.com/office/drawing/2014/main" id="{66612101-C7BF-4702-8E02-EFE68AC5CD53}"/>
              </a:ext>
            </a:extLst>
          </p:cNvPr>
          <p:cNvSpPr txBox="1"/>
          <p:nvPr/>
        </p:nvSpPr>
        <p:spPr>
          <a:xfrm>
            <a:off x="8216267" y="593062"/>
            <a:ext cx="352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Stepped rear design offers attractive viewing profile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8E05C-817B-51BA-36E0-55142C5078C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878"/>
          <a:stretch/>
        </p:blipFill>
        <p:spPr>
          <a:xfrm>
            <a:off x="1722967" y="-2240"/>
            <a:ext cx="10380256" cy="6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B4A9-6CF6-7CE1-1A3B-7118EF4B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4" y="1077928"/>
            <a:ext cx="11637271" cy="945588"/>
          </a:xfrm>
        </p:spPr>
        <p:txBody>
          <a:bodyPr>
            <a:normAutofit fontScale="90000"/>
          </a:bodyPr>
          <a:lstStyle/>
          <a:p>
            <a:r>
              <a:rPr lang="en-US" dirty="0"/>
              <a:t>Drivers Used: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012A1A-404B-C29E-A854-3EF824AA9030}"/>
              </a:ext>
            </a:extLst>
          </p:cNvPr>
          <p:cNvSpPr txBox="1">
            <a:spLocks/>
          </p:cNvSpPr>
          <p:nvPr/>
        </p:nvSpPr>
        <p:spPr>
          <a:xfrm>
            <a:off x="723397" y="2468527"/>
            <a:ext cx="3602987" cy="409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Door MCU: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-BIT_MATH LIB</a:t>
            </a:r>
          </a:p>
          <a:p>
            <a:r>
              <a:rPr lang="en-US" dirty="0"/>
              <a:t>-STD_TYPES_LIB</a:t>
            </a:r>
          </a:p>
          <a:p>
            <a:r>
              <a:rPr lang="en-US" dirty="0"/>
              <a:t>-Smart Home-CONFIG LIB</a:t>
            </a:r>
            <a:br>
              <a:rPr lang="en-US" dirty="0"/>
            </a:br>
            <a:r>
              <a:rPr lang="en-US" dirty="0"/>
              <a:t>-DIO DRIVER</a:t>
            </a:r>
          </a:p>
          <a:p>
            <a:r>
              <a:rPr lang="en-US" dirty="0"/>
              <a:t>-ADC DRIVER</a:t>
            </a:r>
          </a:p>
          <a:p>
            <a:r>
              <a:rPr lang="en-US" dirty="0"/>
              <a:t>-LCD DRIVER</a:t>
            </a:r>
          </a:p>
          <a:p>
            <a:r>
              <a:rPr lang="en-US" dirty="0"/>
              <a:t>-KPD DRIVER</a:t>
            </a:r>
          </a:p>
          <a:p>
            <a:r>
              <a:rPr lang="en-US" dirty="0"/>
              <a:t>-TIMER1 DRIVER</a:t>
            </a:r>
          </a:p>
          <a:p>
            <a:r>
              <a:rPr lang="en-US" dirty="0"/>
              <a:t>-UART DRIVER </a:t>
            </a:r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BA741-B92F-0C16-83F3-CBCB70D888FF}"/>
              </a:ext>
            </a:extLst>
          </p:cNvPr>
          <p:cNvSpPr txBox="1">
            <a:spLocks/>
          </p:cNvSpPr>
          <p:nvPr/>
        </p:nvSpPr>
        <p:spPr>
          <a:xfrm>
            <a:off x="4294505" y="2468527"/>
            <a:ext cx="3602987" cy="409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MCU:</a:t>
            </a:r>
          </a:p>
          <a:p>
            <a:endParaRPr lang="en-US" dirty="0"/>
          </a:p>
          <a:p>
            <a:r>
              <a:rPr lang="en-US" dirty="0"/>
              <a:t>-BIT_MATH LIB</a:t>
            </a:r>
          </a:p>
          <a:p>
            <a:r>
              <a:rPr lang="en-US" dirty="0"/>
              <a:t>-STD_TYPES_LIB</a:t>
            </a:r>
            <a:br>
              <a:rPr lang="en-US" dirty="0"/>
            </a:br>
            <a:r>
              <a:rPr lang="en-US" dirty="0"/>
              <a:t>-DIO DRIVER</a:t>
            </a:r>
          </a:p>
          <a:p>
            <a:r>
              <a:rPr lang="en-US" dirty="0"/>
              <a:t>-LCD DRIVER</a:t>
            </a:r>
          </a:p>
          <a:p>
            <a:r>
              <a:rPr lang="en-US" dirty="0"/>
              <a:t>-KPD DRIVER</a:t>
            </a:r>
          </a:p>
          <a:p>
            <a:r>
              <a:rPr lang="en-US" dirty="0"/>
              <a:t>-SPI DRIVER</a:t>
            </a:r>
          </a:p>
          <a:p>
            <a:r>
              <a:rPr lang="en-US" dirty="0"/>
              <a:t>-UART DRIVER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846C6A-C90E-B0CB-B612-BFA820423B73}"/>
              </a:ext>
            </a:extLst>
          </p:cNvPr>
          <p:cNvSpPr txBox="1">
            <a:spLocks/>
          </p:cNvSpPr>
          <p:nvPr/>
        </p:nvSpPr>
        <p:spPr>
          <a:xfrm>
            <a:off x="7897492" y="2398986"/>
            <a:ext cx="3812155" cy="409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SLAVE MCU:</a:t>
            </a:r>
          </a:p>
          <a:p>
            <a:br>
              <a:rPr lang="en-US" dirty="0"/>
            </a:br>
            <a:r>
              <a:rPr lang="en-US" dirty="0"/>
              <a:t>-BIT_MATH LIB</a:t>
            </a:r>
          </a:p>
          <a:p>
            <a:r>
              <a:rPr lang="en-US" dirty="0"/>
              <a:t>-STD_TYPES_LIB</a:t>
            </a:r>
          </a:p>
          <a:p>
            <a:r>
              <a:rPr lang="en-US" dirty="0"/>
              <a:t>-Smart Home-CONFIG LIB</a:t>
            </a:r>
            <a:br>
              <a:rPr lang="en-US" dirty="0"/>
            </a:br>
            <a:r>
              <a:rPr lang="en-US" dirty="0"/>
              <a:t>-DIO DRIVER</a:t>
            </a:r>
          </a:p>
          <a:p>
            <a:r>
              <a:rPr lang="en-US" dirty="0"/>
              <a:t>-ADC DRIVER</a:t>
            </a:r>
          </a:p>
          <a:p>
            <a:r>
              <a:rPr lang="en-US" dirty="0"/>
              <a:t>-EXT_INT0 DRIVER</a:t>
            </a:r>
          </a:p>
          <a:p>
            <a:r>
              <a:rPr lang="en-US" dirty="0"/>
              <a:t>-LCD DRIVER</a:t>
            </a:r>
          </a:p>
          <a:p>
            <a:r>
              <a:rPr lang="en-US" dirty="0"/>
              <a:t>-SPI DRIVER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3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FIREST MICROCONTROLLER FUNCTIONS:</a:t>
            </a:r>
            <a:br>
              <a:rPr lang="en-US" dirty="0"/>
            </a:br>
            <a:r>
              <a:rPr lang="en-US" dirty="0"/>
              <a:t>(Door MCU)  </a:t>
            </a:r>
          </a:p>
        </p:txBody>
      </p:sp>
      <p:sp>
        <p:nvSpPr>
          <p:cNvPr id="3" name="TextBox 3rd Floor">
            <a:extLst>
              <a:ext uri="{FF2B5EF4-FFF2-40B4-BE49-F238E27FC236}">
                <a16:creationId xmlns:a16="http://schemas.microsoft.com/office/drawing/2014/main" id="{BD6CF2DC-653B-4D47-A697-9710AB175021}"/>
              </a:ext>
            </a:extLst>
          </p:cNvPr>
          <p:cNvSpPr txBox="1"/>
          <p:nvPr/>
        </p:nvSpPr>
        <p:spPr>
          <a:xfrm>
            <a:off x="266197" y="6099704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1-SELECT MODE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714723" y="3827549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" name="TextBox 2nd Floor" descr="2nd Floor">
            <a:extLst>
              <a:ext uri="{FF2B5EF4-FFF2-40B4-BE49-F238E27FC236}">
                <a16:creationId xmlns:a16="http://schemas.microsoft.com/office/drawing/2014/main" id="{63050DEC-3280-4B77-B2BD-140F7F69DAA8}"/>
              </a:ext>
            </a:extLst>
          </p:cNvPr>
          <p:cNvSpPr txBox="1"/>
          <p:nvPr/>
        </p:nvSpPr>
        <p:spPr>
          <a:xfrm>
            <a:off x="3340417" y="61376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2-GUEST MODE</a:t>
            </a:r>
          </a:p>
        </p:txBody>
      </p: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3680382" y="3741635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" name="TextBox 1st Floor">
            <a:extLst>
              <a:ext uri="{FF2B5EF4-FFF2-40B4-BE49-F238E27FC236}">
                <a16:creationId xmlns:a16="http://schemas.microsoft.com/office/drawing/2014/main" id="{D4C42E8F-66F3-4454-9827-1AC39052934F}"/>
              </a:ext>
            </a:extLst>
          </p:cNvPr>
          <p:cNvSpPr txBox="1"/>
          <p:nvPr/>
        </p:nvSpPr>
        <p:spPr>
          <a:xfrm>
            <a:off x="6154399" y="6147919"/>
            <a:ext cx="213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3-ADMIN MODE</a:t>
            </a:r>
          </a:p>
        </p:txBody>
      </p:sp>
      <p:grpSp>
        <p:nvGrpSpPr>
          <p:cNvPr id="15" name="Right Divider">
            <a:extLst>
              <a:ext uri="{FF2B5EF4-FFF2-40B4-BE49-F238E27FC236}">
                <a16:creationId xmlns:a16="http://schemas.microsoft.com/office/drawing/2014/main" id="{2DB3FF88-A3CD-DC3F-BC15-CCDD0ACC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507481" y="3827549"/>
            <a:ext cx="4239827" cy="211015"/>
            <a:chOff x="8187070" y="1740886"/>
            <a:chExt cx="4182806" cy="2110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F7F09-149F-6BA8-A742-04E689439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ine and dot 25">
              <a:extLst>
                <a:ext uri="{FF2B5EF4-FFF2-40B4-BE49-F238E27FC236}">
                  <a16:creationId xmlns:a16="http://schemas.microsoft.com/office/drawing/2014/main" id="{F3D4C301-AFF3-385F-EBCD-640D273C1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8" name="TextBox 1st Floor">
            <a:extLst>
              <a:ext uri="{FF2B5EF4-FFF2-40B4-BE49-F238E27FC236}">
                <a16:creationId xmlns:a16="http://schemas.microsoft.com/office/drawing/2014/main" id="{58F10C9A-70B1-0E66-28B0-7DDDD04451A3}"/>
              </a:ext>
            </a:extLst>
          </p:cNvPr>
          <p:cNvSpPr txBox="1"/>
          <p:nvPr/>
        </p:nvSpPr>
        <p:spPr>
          <a:xfrm>
            <a:off x="9634186" y="6107411"/>
            <a:ext cx="213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3-LDR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0ED979-AA4E-E96D-975F-104E044A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4" y="3158218"/>
            <a:ext cx="2676525" cy="1657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AED725-A348-5974-F882-B609C8F5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83" y="1255032"/>
            <a:ext cx="2293549" cy="1371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1ED286-7D68-E299-C353-1BE04DB48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4419" r="44419"/>
          <a:stretch/>
        </p:blipFill>
        <p:spPr>
          <a:xfrm>
            <a:off x="4396879" y="2733833"/>
            <a:ext cx="3743768" cy="1502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CCD411-9431-79B9-1BB8-097B5EDF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114" y="4273034"/>
            <a:ext cx="1967533" cy="16396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65F966-3385-8735-0140-84A6CC5ED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281" y="1197192"/>
            <a:ext cx="3246330" cy="12319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C3DF94-49FC-777C-95A3-AC4098F94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555" y="3004014"/>
            <a:ext cx="3266878" cy="12319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9397C2-8324-B0FE-11DA-441F25BEA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902" y="4720706"/>
            <a:ext cx="3353529" cy="1305942"/>
          </a:xfrm>
          <a:prstGeom prst="rect">
            <a:avLst/>
          </a:prstGeom>
        </p:spPr>
      </p:pic>
      <p:sp>
        <p:nvSpPr>
          <p:cNvPr id="33" name="TextBox 1st Floor">
            <a:extLst>
              <a:ext uri="{FF2B5EF4-FFF2-40B4-BE49-F238E27FC236}">
                <a16:creationId xmlns:a16="http://schemas.microsoft.com/office/drawing/2014/main" id="{9082A928-769F-7D13-BD6A-C7592F51C547}"/>
              </a:ext>
            </a:extLst>
          </p:cNvPr>
          <p:cNvSpPr txBox="1"/>
          <p:nvPr/>
        </p:nvSpPr>
        <p:spPr>
          <a:xfrm>
            <a:off x="9265137" y="782090"/>
            <a:ext cx="2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Evening(it is dark)</a:t>
            </a:r>
          </a:p>
        </p:txBody>
      </p:sp>
      <p:sp>
        <p:nvSpPr>
          <p:cNvPr id="34" name="TextBox 1st Floor">
            <a:extLst>
              <a:ext uri="{FF2B5EF4-FFF2-40B4-BE49-F238E27FC236}">
                <a16:creationId xmlns:a16="http://schemas.microsoft.com/office/drawing/2014/main" id="{349263C8-0084-A7E4-9582-0BD8FFC4B799}"/>
              </a:ext>
            </a:extLst>
          </p:cNvPr>
          <p:cNvSpPr txBox="1"/>
          <p:nvPr/>
        </p:nvSpPr>
        <p:spPr>
          <a:xfrm>
            <a:off x="8994466" y="2635809"/>
            <a:ext cx="276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In between (there is little light)</a:t>
            </a:r>
          </a:p>
        </p:txBody>
      </p:sp>
      <p:sp>
        <p:nvSpPr>
          <p:cNvPr id="35" name="TextBox 1st Floor">
            <a:extLst>
              <a:ext uri="{FF2B5EF4-FFF2-40B4-BE49-F238E27FC236}">
                <a16:creationId xmlns:a16="http://schemas.microsoft.com/office/drawing/2014/main" id="{D3823DEE-54EE-CB91-50B6-84FB59411141}"/>
              </a:ext>
            </a:extLst>
          </p:cNvPr>
          <p:cNvSpPr txBox="1"/>
          <p:nvPr/>
        </p:nvSpPr>
        <p:spPr>
          <a:xfrm>
            <a:off x="9265136" y="4353764"/>
            <a:ext cx="213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Morning(it is light)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7F4182-6117-FFDF-74E5-D47175C116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395" y="1100554"/>
            <a:ext cx="2331928" cy="15352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C25E39-7604-D49E-D21B-A8854A843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5657" y="2752851"/>
            <a:ext cx="2817598" cy="10478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D9AA7F-B862-2E88-2725-C431057417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8059" y="3912236"/>
            <a:ext cx="1292743" cy="21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8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76" y="226299"/>
            <a:ext cx="11188589" cy="704157"/>
          </a:xfrm>
        </p:spPr>
        <p:txBody>
          <a:bodyPr>
            <a:normAutofit/>
          </a:bodyPr>
          <a:lstStyle/>
          <a:p>
            <a:r>
              <a:rPr lang="en-US" dirty="0"/>
              <a:t>Door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689" y="1280160"/>
            <a:ext cx="3030175" cy="5577840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If he log in correctly as Guest:</a:t>
            </a:r>
          </a:p>
          <a:p>
            <a:r>
              <a:rPr lang="en-US" dirty="0">
                <a:latin typeface="Century Gothic" panose="020B0502020202020204" pitchFamily="34" charset="0"/>
              </a:rPr>
              <a:t>1-guest led will turn on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2-the bell will ring for 1 minute.</a:t>
            </a:r>
          </a:p>
          <a:p>
            <a:r>
              <a:rPr lang="en-US" dirty="0">
                <a:latin typeface="Century Gothic" panose="020B0502020202020204" pitchFamily="34" charset="0"/>
              </a:rPr>
              <a:t>3- the master microcontroller will say that there is a gust here.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4-bell and guest led will turn off 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146063"/>
                  </p:ext>
                </p:extLst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B09F07B-C5FB-081A-EE58-B349B3D25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979" y="401532"/>
            <a:ext cx="2030947" cy="1367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FF3-54A1-023C-BBCA-8DC48753574B}"/>
              </a:ext>
            </a:extLst>
          </p:cNvPr>
          <p:cNvSpPr/>
          <p:nvPr/>
        </p:nvSpPr>
        <p:spPr>
          <a:xfrm>
            <a:off x="379473" y="1194315"/>
            <a:ext cx="3057702" cy="53004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E6BD64-83ED-9882-C30E-7569136A8DC2}"/>
              </a:ext>
            </a:extLst>
          </p:cNvPr>
          <p:cNvSpPr/>
          <p:nvPr/>
        </p:nvSpPr>
        <p:spPr>
          <a:xfrm>
            <a:off x="5604513" y="325120"/>
            <a:ext cx="3030175" cy="64215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1604476-60BC-BD55-781E-6237BEC48699}"/>
              </a:ext>
            </a:extLst>
          </p:cNvPr>
          <p:cNvSpPr txBox="1">
            <a:spLocks/>
          </p:cNvSpPr>
          <p:nvPr/>
        </p:nvSpPr>
        <p:spPr>
          <a:xfrm>
            <a:off x="407000" y="1194316"/>
            <a:ext cx="3030175" cy="546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1-Log in system:</a:t>
            </a:r>
          </a:p>
          <a:p>
            <a:r>
              <a:rPr lang="en-US" dirty="0">
                <a:latin typeface="Century Gothic" panose="020B0502020202020204" pitchFamily="34" charset="0"/>
              </a:rPr>
              <a:t>-after choosing admin mode or guest mode the user must enter correct password , the system will give the user number of tries it is configurable could change very easy .</a:t>
            </a:r>
          </a:p>
          <a:p>
            <a:r>
              <a:rPr lang="en-US" dirty="0">
                <a:latin typeface="Century Gothic" panose="020B0502020202020204" pitchFamily="34" charset="0"/>
              </a:rPr>
              <a:t>-if user take all of his </a:t>
            </a:r>
          </a:p>
          <a:p>
            <a:r>
              <a:rPr lang="en-US" dirty="0">
                <a:latin typeface="Century Gothic" panose="020B0502020202020204" pitchFamily="34" charset="0"/>
              </a:rPr>
              <a:t>tries he will enter the block mode (for 2 minutes), then he will try again.</a:t>
            </a:r>
          </a:p>
          <a:p>
            <a:r>
              <a:rPr lang="en-US" dirty="0">
                <a:latin typeface="Century Gothic" panose="020B0502020202020204" pitchFamily="34" charset="0"/>
              </a:rPr>
              <a:t>Ex: if he have 3 tries: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2FD265-9ED8-F288-5588-C50A9830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00" y="5111548"/>
            <a:ext cx="1497079" cy="922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3A38C0-0F87-F456-3571-EF0F15884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999" y="5108394"/>
            <a:ext cx="1497079" cy="944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999911-240C-177A-56D8-C333D7A6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154" y="5154446"/>
            <a:ext cx="2567846" cy="944925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7D1F8A6-B03E-6C3D-D016-C9787F9725BA}"/>
              </a:ext>
            </a:extLst>
          </p:cNvPr>
          <p:cNvSpPr txBox="1">
            <a:spLocks/>
          </p:cNvSpPr>
          <p:nvPr/>
        </p:nvSpPr>
        <p:spPr>
          <a:xfrm>
            <a:off x="5659121" y="508000"/>
            <a:ext cx="2948933" cy="5833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If he log in correctly as admin:</a:t>
            </a:r>
          </a:p>
          <a:p>
            <a:r>
              <a:rPr lang="en-US" dirty="0">
                <a:latin typeface="Century Gothic" panose="020B0502020202020204" pitchFamily="34" charset="0"/>
              </a:rPr>
              <a:t>1- admin led will turn on.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2-he will choose if he want to enter the home or </a:t>
            </a:r>
            <a:r>
              <a:rPr lang="en-US" dirty="0" err="1">
                <a:latin typeface="Century Gothic" panose="020B0502020202020204" pitchFamily="34" charset="0"/>
              </a:rPr>
              <a:t>rhe</a:t>
            </a:r>
            <a:r>
              <a:rPr lang="en-US" dirty="0">
                <a:latin typeface="Century Gothic" panose="020B0502020202020204" pitchFamily="34" charset="0"/>
              </a:rPr>
              <a:t> garage.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6D56E1-B2E0-4E25-2F30-E7F5AE9CF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298" y="1381842"/>
            <a:ext cx="3030175" cy="11012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639C43-12D9-ACD3-219C-7816D0416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4253" y="3463441"/>
            <a:ext cx="2466975" cy="1609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BEE627-E5AC-7520-4D05-EE16D7BEC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4071" y="2181903"/>
            <a:ext cx="3098456" cy="1084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4FA3A5-5798-7457-62B4-3631F5622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9296" y="4723961"/>
            <a:ext cx="3289344" cy="8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6AC6-B97B-331C-B78A-5550865D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mode cont.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03B94-5D5F-0960-2226-ABB5FDE76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he choose </a:t>
            </a:r>
            <a:r>
              <a:rPr lang="en-US" dirty="0" err="1"/>
              <a:t>Garag</a:t>
            </a:r>
            <a:r>
              <a:rPr lang="en-US" dirty="0"/>
              <a:t>:</a:t>
            </a:r>
          </a:p>
          <a:p>
            <a:r>
              <a:rPr lang="en-US" dirty="0"/>
              <a:t>The garage door will open for 1 minute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close again and admin led will turn off.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11F8-F912-A85D-3460-B7F8290E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13" y="226300"/>
            <a:ext cx="2466975" cy="1609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61B3BF-CFB6-5A0F-BF51-E5881E9466A3}"/>
              </a:ext>
            </a:extLst>
          </p:cNvPr>
          <p:cNvSpPr/>
          <p:nvPr/>
        </p:nvSpPr>
        <p:spPr>
          <a:xfrm>
            <a:off x="1597257" y="930457"/>
            <a:ext cx="3570810" cy="57012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550071E-8079-EBCD-0749-33D419ECF80F}"/>
              </a:ext>
            </a:extLst>
          </p:cNvPr>
          <p:cNvSpPr txBox="1">
            <a:spLocks/>
          </p:cNvSpPr>
          <p:nvPr/>
        </p:nvSpPr>
        <p:spPr>
          <a:xfrm>
            <a:off x="1597257" y="930457"/>
            <a:ext cx="3472583" cy="5592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he choose home:</a:t>
            </a:r>
          </a:p>
          <a:p>
            <a:r>
              <a:rPr lang="en-US" dirty="0"/>
              <a:t>The home door will open for 1 minute to let him get in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the door close</a:t>
            </a:r>
          </a:p>
          <a:p>
            <a:r>
              <a:rPr lang="en-US" dirty="0"/>
              <a:t> the door </a:t>
            </a:r>
          </a:p>
          <a:p>
            <a:r>
              <a:rPr lang="en-US" dirty="0"/>
              <a:t>Microcontroller till </a:t>
            </a:r>
          </a:p>
          <a:p>
            <a:r>
              <a:rPr lang="en-US" dirty="0"/>
              <a:t>the master that</a:t>
            </a:r>
          </a:p>
          <a:p>
            <a:r>
              <a:rPr lang="en-US" dirty="0"/>
              <a:t> there is admin get </a:t>
            </a:r>
          </a:p>
          <a:p>
            <a:r>
              <a:rPr lang="en-US" dirty="0"/>
              <a:t>in to make him start it ‘s functions.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72653-1010-8153-487C-CC4D7434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24" y="2519582"/>
            <a:ext cx="2116138" cy="148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665E8-3B8E-9CE8-6275-ADD934FA6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84" y="2687588"/>
            <a:ext cx="990600" cy="1152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9B2C2-1599-3510-72A7-44390E969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106" y="4788217"/>
            <a:ext cx="2104637" cy="1383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5C6C7-AB87-F56E-B9E7-430667F58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889" y="4963160"/>
            <a:ext cx="942975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EA21E-83BF-4771-785E-6E9DB44D5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118" y="1825767"/>
            <a:ext cx="2009174" cy="1383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6FF31D-16A3-50E0-F61C-C6533DAE1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2035" y="1887787"/>
            <a:ext cx="981075" cy="971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809CBF-F441-CC3E-F961-83FAC7BBE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2790" y="3193270"/>
            <a:ext cx="923925" cy="981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85A24B-8FDC-946B-C020-B586CEA7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9893" y="4295600"/>
            <a:ext cx="2052322" cy="12593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556419-6B13-586F-3284-07D53B719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9568" y="3193270"/>
            <a:ext cx="1807822" cy="10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4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7FA3D0-9E16-2405-A4EE-E8497A137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the user enter any wrong choice the system will detect that and make him choose again.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0A130-3F54-502C-8226-B550ED792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NOTE THAT: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C25AA-8FB9-393D-52E5-9849A9C6E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happen every ware throw the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AE5A3-6462-7C15-D61A-B7401057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52" y="2075679"/>
            <a:ext cx="4157028" cy="27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635A-B1CD-4C73-0222-75B77CA2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7" y="403226"/>
            <a:ext cx="7465563" cy="945588"/>
          </a:xfrm>
        </p:spPr>
        <p:txBody>
          <a:bodyPr/>
          <a:lstStyle/>
          <a:p>
            <a:r>
              <a:rPr lang="en-US" dirty="0"/>
              <a:t>AFTER the admin enter the home the Master microcontroller will start working: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934B8-1D7F-D09F-9261-BE04F80B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00184"/>
            <a:ext cx="3628225" cy="22286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F623F3-438B-6AD2-4FE9-FA31235B8A92}"/>
              </a:ext>
            </a:extLst>
          </p:cNvPr>
          <p:cNvSpPr txBox="1">
            <a:spLocks/>
          </p:cNvSpPr>
          <p:nvPr/>
        </p:nvSpPr>
        <p:spPr>
          <a:xfrm>
            <a:off x="266196" y="3248026"/>
            <a:ext cx="7465563" cy="945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If the user press enter’=‘ the system will change the welcome page and move to the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E54F9-48F3-F1FB-B2FF-13896C1B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1" y="2691093"/>
            <a:ext cx="2843764" cy="18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29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win32_fixed" id="{F3CBAD3C-0BFA-4F41-889C-F334334FA368}" vid="{BE306DD3-F16C-40F8-ABA8-A506293E3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bde6905-3b73-4996-b13b-5f1db14b1f76" xsi:nil="true"/>
    <_activity xmlns="7bde6905-3b73-4996-b13b-5f1db14b1f7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BA98617B70EC4CAD9EC8C2002BDC0F" ma:contentTypeVersion="8" ma:contentTypeDescription="Create a new document." ma:contentTypeScope="" ma:versionID="4dc360e368a745ca903b2553d24af0ef">
  <xsd:schema xmlns:xsd="http://www.w3.org/2001/XMLSchema" xmlns:xs="http://www.w3.org/2001/XMLSchema" xmlns:p="http://schemas.microsoft.com/office/2006/metadata/properties" xmlns:ns3="7bde6905-3b73-4996-b13b-5f1db14b1f76" targetNamespace="http://schemas.microsoft.com/office/2006/metadata/properties" ma:root="true" ma:fieldsID="8c54b0d111c70ef975d87d5e7fc12c16" ns3:_="">
    <xsd:import namespace="7bde6905-3b73-4996-b13b-5f1db14b1f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e6905-3b73-4996-b13b-5f1db14b1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BB156A-0516-4A61-92E2-E4614AB445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7393E1-D94F-45F7-B11F-B76D0E340860}">
  <ds:schemaRefs>
    <ds:schemaRef ds:uri="http://purl.org/dc/dcmitype/"/>
    <ds:schemaRef ds:uri="http://schemas.microsoft.com/office/2006/documentManagement/types"/>
    <ds:schemaRef ds:uri="7bde6905-3b73-4996-b13b-5f1db14b1f76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0B3FBA8-75CD-4A8E-B2B8-C9A04D54AE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de6905-3b73-4996-b13b-5f1db14b1f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209</TotalTime>
  <Words>789</Words>
  <Application>Microsoft Office PowerPoint</Application>
  <PresentationFormat>Widescreen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Rosario Theme</vt:lpstr>
      <vt:lpstr>PowerPoint Presentation</vt:lpstr>
      <vt:lpstr>FRONT: 1-home door. 2-garage door.  3-LDR to detect the time (morning, evening, in between). 4-bell. 5-3 ststes leds .</vt:lpstr>
      <vt:lpstr>OUR HOME  IN  PROTEUS</vt:lpstr>
      <vt:lpstr>Drivers Used:  </vt:lpstr>
      <vt:lpstr>FIREST MICROCONTROLLER FUNCTIONS: (Door MCU)  </vt:lpstr>
      <vt:lpstr>Door Functions</vt:lpstr>
      <vt:lpstr>Admin mode cont.</vt:lpstr>
      <vt:lpstr>PowerPoint Presentation</vt:lpstr>
      <vt:lpstr>AFTER the admin enter the home the Master microcontroller will start working:</vt:lpstr>
      <vt:lpstr>PowerPoint Presentation</vt:lpstr>
      <vt:lpstr>Admin mode:</vt:lpstr>
      <vt:lpstr>Admin mode:</vt:lpstr>
      <vt:lpstr>PowerPoint Presentation</vt:lpstr>
      <vt:lpstr>Guest mode:</vt:lpstr>
      <vt:lpstr>Anytime if the user feel that he didn’t need to use the system anymore he could return to moodes page and  press enter ’=‘  so in this time the system will stop taking orders and waiting for new action come to him from the door MCU</vt:lpstr>
      <vt:lpstr>Now the Slave MCU WILL START FUNCTION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Yasmeen Yasser Mohamed Mohamed</dc:creator>
  <cp:lastModifiedBy>Yasmeen Yasser Mohamed Mohamed</cp:lastModifiedBy>
  <cp:revision>6</cp:revision>
  <dcterms:created xsi:type="dcterms:W3CDTF">2023-09-05T12:16:47Z</dcterms:created>
  <dcterms:modified xsi:type="dcterms:W3CDTF">2023-09-06T18:03:29Z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0x010100CBBA98617B70EC4CAD9EC8C2002BDC0F</vt:lpwstr>
  </property>
</Properties>
</file>